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8" r:id="rId7"/>
    <p:sldId id="269" r:id="rId8"/>
    <p:sldId id="270" r:id="rId9"/>
    <p:sldId id="271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72" r:id="rId18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6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UCR\SEMINARIO%20DE%20BUENAS%20PRACTICAS%20MUNICIPALES%20PANAMA%202015\grafico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E:\UCR\SEMINARIO%20DE%20BUENAS%20PRACTICAS%20MUNICIPALES%20PANAMA%202015\grafico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CR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Hoja1!$A$16</c:f>
              <c:strCache>
                <c:ptCount val="1"/>
                <c:pt idx="0">
                  <c:v>cantidad de proyectos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</c:spPr>
          <c:invertIfNegative val="0"/>
          <c:cat>
            <c:numRef>
              <c:f>Hoja1!$B$15:$F$15</c:f>
              <c:numCache>
                <c:formatCode>General</c:formatCode>
                <c:ptCount val="5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Hoja1!$B$16:$F$16</c:f>
              <c:numCache>
                <c:formatCode>General</c:formatCode>
                <c:ptCount val="5"/>
                <c:pt idx="0">
                  <c:v>106</c:v>
                </c:pt>
                <c:pt idx="1">
                  <c:v>172</c:v>
                </c:pt>
                <c:pt idx="2">
                  <c:v>190</c:v>
                </c:pt>
                <c:pt idx="3">
                  <c:v>177</c:v>
                </c:pt>
                <c:pt idx="4">
                  <c:v>118</c:v>
                </c:pt>
              </c:numCache>
            </c:numRef>
          </c:val>
        </c:ser>
        <c:ser>
          <c:idx val="1"/>
          <c:order val="1"/>
          <c:tx>
            <c:strRef>
              <c:f>Hoja1!$A$17</c:f>
              <c:strCache>
                <c:ptCount val="1"/>
                <c:pt idx="0">
                  <c:v>ejecutados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</c:spPr>
          <c:invertIfNegative val="0"/>
          <c:cat>
            <c:numRef>
              <c:f>Hoja1!$B$15:$F$15</c:f>
              <c:numCache>
                <c:formatCode>General</c:formatCode>
                <c:ptCount val="5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Hoja1!$B$17:$F$17</c:f>
              <c:numCache>
                <c:formatCode>General</c:formatCode>
                <c:ptCount val="5"/>
                <c:pt idx="0">
                  <c:v>105</c:v>
                </c:pt>
                <c:pt idx="1">
                  <c:v>164</c:v>
                </c:pt>
                <c:pt idx="2">
                  <c:v>179</c:v>
                </c:pt>
                <c:pt idx="3">
                  <c:v>98</c:v>
                </c:pt>
                <c:pt idx="4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5318272"/>
        <c:axId val="76326016"/>
      </c:barChart>
      <c:catAx>
        <c:axId val="653182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76326016"/>
        <c:crosses val="autoZero"/>
        <c:auto val="1"/>
        <c:lblAlgn val="ctr"/>
        <c:lblOffset val="100"/>
        <c:noMultiLvlLbl val="0"/>
      </c:catAx>
      <c:valAx>
        <c:axId val="763260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531827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C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Hoja1!$A$10</c:f>
              <c:strCache>
                <c:ptCount val="1"/>
                <c:pt idx="0">
                  <c:v>presupuesto</c:v>
                </c:pt>
              </c:strCache>
            </c:strRef>
          </c:tx>
          <c:invertIfNegative val="0"/>
          <c:cat>
            <c:numRef>
              <c:f>Hoja1!$B$9:$F$9</c:f>
              <c:numCache>
                <c:formatCode>General</c:formatCode>
                <c:ptCount val="5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Hoja1!$B$10:$F$10</c:f>
              <c:numCache>
                <c:formatCode>0.00</c:formatCode>
                <c:ptCount val="5"/>
                <c:pt idx="0">
                  <c:v>897541188.51999998</c:v>
                </c:pt>
                <c:pt idx="1">
                  <c:v>2426826878.6500001</c:v>
                </c:pt>
                <c:pt idx="2">
                  <c:v>2580929206.3400002</c:v>
                </c:pt>
                <c:pt idx="3">
                  <c:v>3031102088.6599998</c:v>
                </c:pt>
                <c:pt idx="4">
                  <c:v>2464335299.4299998</c:v>
                </c:pt>
              </c:numCache>
            </c:numRef>
          </c:val>
        </c:ser>
        <c:ser>
          <c:idx val="1"/>
          <c:order val="1"/>
          <c:tx>
            <c:strRef>
              <c:f>Hoja1!$A$11</c:f>
              <c:strCache>
                <c:ptCount val="1"/>
                <c:pt idx="0">
                  <c:v>presupuesto extraordinario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cat>
            <c:numRef>
              <c:f>Hoja1!$B$9:$F$9</c:f>
              <c:numCache>
                <c:formatCode>General</c:formatCode>
                <c:ptCount val="5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Hoja1!$B$11:$F$11</c:f>
              <c:numCache>
                <c:formatCode>General</c:formatCode>
                <c:ptCount val="5"/>
                <c:pt idx="4" formatCode="0.00">
                  <c:v>2200000000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7544064"/>
        <c:axId val="77546240"/>
      </c:barChart>
      <c:catAx>
        <c:axId val="7754406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s-ES"/>
                  <a:t>El</a:t>
                </a:r>
                <a:r>
                  <a:rPr lang="es-ES" baseline="0"/>
                  <a:t> presupuesto extraordinario 2015 es una proyeccion  del Proceso de Hacienda Municipal </a:t>
                </a:r>
                <a:endParaRPr lang="es-ES"/>
              </a:p>
            </c:rich>
          </c:tx>
          <c:layout>
            <c:manualLayout>
              <c:xMode val="edge"/>
              <c:yMode val="edge"/>
              <c:x val="0.13190127350648354"/>
              <c:y val="0.94212395203951715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77546240"/>
        <c:crosses val="autoZero"/>
        <c:auto val="1"/>
        <c:lblAlgn val="ctr"/>
        <c:lblOffset val="100"/>
        <c:noMultiLvlLbl val="0"/>
      </c:catAx>
      <c:valAx>
        <c:axId val="77546240"/>
        <c:scaling>
          <c:orientation val="minMax"/>
        </c:scaling>
        <c:delete val="0"/>
        <c:axPos val="l"/>
        <c:majorGridlines/>
        <c:numFmt formatCode="0.00" sourceLinked="1"/>
        <c:majorTickMark val="out"/>
        <c:minorTickMark val="none"/>
        <c:tickLblPos val="nextTo"/>
        <c:crossAx val="7754406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9541014616861649"/>
          <c:y val="0.30741482783964175"/>
          <c:w val="0.19366432244991461"/>
          <c:h val="0.38517034432071651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12875DA6-FB22-47D2-8847-0F05749B29FD}" type="datetimeFigureOut">
              <a:rPr lang="es-ES" smtClean="0"/>
              <a:t>10/06/2015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6B7656F-7C4D-41AF-B67E-87220B568914}" type="slidenum">
              <a:rPr lang="es-ES" smtClean="0"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75DA6-FB22-47D2-8847-0F05749B29FD}" type="datetimeFigureOut">
              <a:rPr lang="es-ES" smtClean="0"/>
              <a:t>10/06/2015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7656F-7C4D-41AF-B67E-87220B56891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12875DA6-FB22-47D2-8847-0F05749B29FD}" type="datetimeFigureOut">
              <a:rPr lang="es-ES" smtClean="0"/>
              <a:t>10/06/2015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s-ES"/>
          </a:p>
        </p:txBody>
      </p:sp>
      <p:sp>
        <p:nvSpPr>
          <p:cNvPr id="7" name="6 Rectángulo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46B7656F-7C4D-41AF-B67E-87220B568914}" type="slidenum">
              <a:rPr lang="es-ES" smtClean="0"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75DA6-FB22-47D2-8847-0F05749B29FD}" type="datetimeFigureOut">
              <a:rPr lang="es-ES" smtClean="0"/>
              <a:t>10/06/2015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6B7656F-7C4D-41AF-B67E-87220B568914}" type="slidenum">
              <a:rPr lang="es-ES" smtClean="0"/>
              <a:t>‹Nº›</a:t>
            </a:fld>
            <a:endParaRPr lang="es-E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7" name="6 Rectángulo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75DA6-FB22-47D2-8847-0F05749B29FD}" type="datetimeFigureOut">
              <a:rPr lang="es-ES" smtClean="0"/>
              <a:t>10/06/2015</a:t>
            </a:fld>
            <a:endParaRPr lang="es-ES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46B7656F-7C4D-41AF-B67E-87220B568914}" type="slidenum">
              <a:rPr lang="es-ES" smtClean="0"/>
              <a:t>‹Nº›</a:t>
            </a:fld>
            <a:endParaRPr lang="es-ES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8" name="7 Marcador de fecha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2875DA6-FB22-47D2-8847-0F05749B29FD}" type="datetimeFigureOut">
              <a:rPr lang="es-ES" smtClean="0"/>
              <a:t>10/06/2015</a:t>
            </a:fld>
            <a:endParaRPr lang="es-ES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46B7656F-7C4D-41AF-B67E-87220B568914}" type="slidenum">
              <a:rPr lang="es-ES" smtClean="0"/>
              <a:t>‹Nº›</a:t>
            </a:fld>
            <a:endParaRPr lang="es-ES"/>
          </a:p>
        </p:txBody>
      </p:sp>
      <p:sp>
        <p:nvSpPr>
          <p:cNvPr id="12" name="11 Marcador de pie de página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2875DA6-FB22-47D2-8847-0F05749B29FD}" type="datetimeFigureOut">
              <a:rPr lang="es-ES" smtClean="0"/>
              <a:t>10/06/2015</a:t>
            </a:fld>
            <a:endParaRPr lang="es-ES"/>
          </a:p>
        </p:txBody>
      </p:sp>
      <p:sp>
        <p:nvSpPr>
          <p:cNvPr id="12" name="11 Marcador de número de diapositiva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46B7656F-7C4D-41AF-B67E-87220B568914}" type="slidenum">
              <a:rPr lang="es-ES" smtClean="0"/>
              <a:t>‹Nº›</a:t>
            </a:fld>
            <a:endParaRPr lang="es-ES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s-ES"/>
          </a:p>
        </p:txBody>
      </p:sp>
      <p:sp>
        <p:nvSpPr>
          <p:cNvPr id="16" name="15 Marcador de texto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5" name="14 Marcador de texto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75DA6-FB22-47D2-8847-0F05749B29FD}" type="datetimeFigureOut">
              <a:rPr lang="es-ES" smtClean="0"/>
              <a:t>10/06/2015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6B7656F-7C4D-41AF-B67E-87220B56891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75DA6-FB22-47D2-8847-0F05749B29FD}" type="datetimeFigureOut">
              <a:rPr lang="es-ES" smtClean="0"/>
              <a:t>10/06/2015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6B7656F-7C4D-41AF-B67E-87220B56891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75DA6-FB22-47D2-8847-0F05749B29FD}" type="datetimeFigureOut">
              <a:rPr lang="es-ES" smtClean="0"/>
              <a:t>10/06/2015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6B7656F-7C4D-41AF-B67E-87220B568914}" type="slidenum">
              <a:rPr lang="es-ES" smtClean="0"/>
              <a:t>‹Nº›</a:t>
            </a:fld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Rectángulo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1" name="10 Rectángulo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12875DA6-FB22-47D2-8847-0F05749B29FD}" type="datetimeFigureOut">
              <a:rPr lang="es-ES" smtClean="0"/>
              <a:t>10/06/2015</a:t>
            </a:fld>
            <a:endParaRPr lang="es-ES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46B7656F-7C4D-41AF-B67E-87220B568914}" type="slidenum">
              <a:rPr lang="es-ES" smtClean="0"/>
              <a:t>‹Nº›</a:t>
            </a:fld>
            <a:endParaRPr lang="es-ES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2875DA6-FB22-47D2-8847-0F05749B29FD}" type="datetimeFigureOut">
              <a:rPr lang="es-ES" smtClean="0"/>
              <a:t>10/06/2015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7" name="6 Rectángulo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6B7656F-7C4D-41AF-B67E-87220B568914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67544" y="1628800"/>
            <a:ext cx="8352928" cy="1828800"/>
          </a:xfrm>
        </p:spPr>
        <p:txBody>
          <a:bodyPr>
            <a:normAutofit fontScale="90000"/>
          </a:bodyPr>
          <a:lstStyle/>
          <a:p>
            <a:r>
              <a:rPr lang="es-MX" b="1" dirty="0" smtClean="0"/>
              <a:t>Presupuestación Pública Participativa, </a:t>
            </a:r>
            <a:r>
              <a:rPr lang="es-ES" b="1" dirty="0" smtClean="0"/>
              <a:t/>
            </a:r>
            <a:br>
              <a:rPr lang="es-ES" b="1" dirty="0" smtClean="0"/>
            </a:br>
            <a:r>
              <a:rPr lang="es-MX" dirty="0" smtClean="0"/>
              <a:t>una manera de </a:t>
            </a:r>
            <a:r>
              <a:rPr lang="es-ES" dirty="0" smtClean="0"/>
              <a:t>construir Ciudadanía y Democracia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 smtClean="0"/>
              <a:t>Jose Francisco Madrigal Rodríguez </a:t>
            </a:r>
            <a:endParaRPr lang="es-ES" dirty="0"/>
          </a:p>
        </p:txBody>
      </p:sp>
      <p:pic>
        <p:nvPicPr>
          <p:cNvPr id="5" name="4 Imagen" descr="muni 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35696" y="4005064"/>
            <a:ext cx="5585817" cy="134473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300" advTm="1000">
        <p:push dir="u"/>
      </p:transition>
    </mc:Choice>
    <mc:Fallback>
      <p:transition advTm="1000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6 Marcador de contenido"/>
          <p:cNvGraphicFramePr>
            <a:graphicFrameLocks/>
          </p:cNvGraphicFramePr>
          <p:nvPr/>
        </p:nvGraphicFramePr>
        <p:xfrm>
          <a:off x="323528" y="1052736"/>
          <a:ext cx="8640960" cy="5500652"/>
        </p:xfrm>
        <a:graphic>
          <a:graphicData uri="http://schemas.openxmlformats.org/drawingml/2006/table">
            <a:tbl>
              <a:tblPr/>
              <a:tblGrid>
                <a:gridCol w="8640960"/>
              </a:tblGrid>
              <a:tr h="3651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400" b="1" dirty="0">
                          <a:latin typeface="Arial"/>
                          <a:ea typeface="Calibri"/>
                          <a:cs typeface="Times New Roman"/>
                        </a:rPr>
                        <a:t>LIMITES</a:t>
                      </a:r>
                      <a:endParaRPr lang="es-E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036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400">
                          <a:latin typeface="Arial"/>
                          <a:ea typeface="Calibri"/>
                          <a:cs typeface="Times New Roman"/>
                        </a:rPr>
                        <a:t>La burocracia técnico-administrativa frena procesos participativos</a:t>
                      </a:r>
                      <a:endParaRPr lang="es-E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555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400" dirty="0">
                          <a:latin typeface="Arial"/>
                          <a:ea typeface="Calibri"/>
                          <a:cs typeface="Times New Roman"/>
                        </a:rPr>
                        <a:t>La falta de experiencia, cultura participativa, dificulta el desarrollo de la toma de decisiones</a:t>
                      </a:r>
                      <a:endParaRPr lang="es-E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073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400" dirty="0">
                          <a:latin typeface="Arial"/>
                          <a:ea typeface="Calibri"/>
                          <a:cs typeface="Times New Roman"/>
                        </a:rPr>
                        <a:t>La diversidad de la gente/heterogeneidad/respecto a ritmos e intereses. Complejidad de la articulación del proceso</a:t>
                      </a:r>
                      <a:endParaRPr lang="es-E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18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400">
                          <a:latin typeface="Arial"/>
                          <a:ea typeface="Calibri"/>
                          <a:cs typeface="Times New Roman"/>
                        </a:rPr>
                        <a:t>Baja participación imperante</a:t>
                      </a:r>
                      <a:endParaRPr lang="es-E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18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400">
                          <a:latin typeface="Arial"/>
                          <a:ea typeface="Calibri"/>
                          <a:cs typeface="Times New Roman"/>
                        </a:rPr>
                        <a:t>Gestión de la complejidad del proceso</a:t>
                      </a:r>
                      <a:endParaRPr lang="es-E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18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400">
                          <a:latin typeface="Arial"/>
                          <a:ea typeface="Calibri"/>
                          <a:cs typeface="Times New Roman"/>
                        </a:rPr>
                        <a:t>No se visibiliza a Largo Plazo</a:t>
                      </a:r>
                      <a:endParaRPr lang="es-E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18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400" dirty="0">
                          <a:latin typeface="Arial"/>
                          <a:ea typeface="Calibri"/>
                          <a:cs typeface="Times New Roman"/>
                        </a:rPr>
                        <a:t>Falta de legislación adaptada</a:t>
                      </a:r>
                      <a:endParaRPr lang="es-E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2" name="11 Rectángulo"/>
          <p:cNvSpPr/>
          <p:nvPr/>
        </p:nvSpPr>
        <p:spPr>
          <a:xfrm>
            <a:off x="1475656" y="260648"/>
            <a:ext cx="7668344" cy="6480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12 Rectángulo"/>
          <p:cNvSpPr/>
          <p:nvPr/>
        </p:nvSpPr>
        <p:spPr>
          <a:xfrm>
            <a:off x="0" y="260648"/>
            <a:ext cx="1403648" cy="64807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475656" y="260648"/>
            <a:ext cx="7668344" cy="6480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2 Rectángulo"/>
          <p:cNvSpPr/>
          <p:nvPr/>
        </p:nvSpPr>
        <p:spPr>
          <a:xfrm>
            <a:off x="0" y="260648"/>
            <a:ext cx="1403648" cy="64807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179512" y="1052735"/>
          <a:ext cx="8784975" cy="5850118"/>
        </p:xfrm>
        <a:graphic>
          <a:graphicData uri="http://schemas.openxmlformats.org/drawingml/2006/table">
            <a:tbl>
              <a:tblPr/>
              <a:tblGrid>
                <a:gridCol w="8784975"/>
              </a:tblGrid>
              <a:tr h="4057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400" b="1" dirty="0">
                          <a:latin typeface="Arial"/>
                          <a:ea typeface="Calibri"/>
                          <a:cs typeface="Times New Roman"/>
                        </a:rPr>
                        <a:t>RIESGOS Y AMENAZAS</a:t>
                      </a:r>
                      <a:endParaRPr lang="es-E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76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400" dirty="0">
                          <a:latin typeface="Arial"/>
                          <a:ea typeface="Calibri"/>
                          <a:cs typeface="Times New Roman"/>
                        </a:rPr>
                        <a:t>Posibilidad de manipulación</a:t>
                      </a:r>
                      <a:endParaRPr lang="es-E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76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400" dirty="0">
                          <a:latin typeface="Arial"/>
                          <a:ea typeface="Calibri"/>
                          <a:cs typeface="Times New Roman"/>
                        </a:rPr>
                        <a:t>Individualismo</a:t>
                      </a:r>
                      <a:endParaRPr lang="es-E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919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400" dirty="0">
                          <a:latin typeface="Arial"/>
                          <a:ea typeface="Calibri"/>
                          <a:cs typeface="Times New Roman"/>
                        </a:rPr>
                        <a:t>La baja participación conlleva falta de legitimidad</a:t>
                      </a:r>
                      <a:endParaRPr lang="es-E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879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400" dirty="0">
                          <a:latin typeface="Arial"/>
                          <a:ea typeface="Calibri"/>
                          <a:cs typeface="Times New Roman"/>
                        </a:rPr>
                        <a:t>Desajuste de ritmos entre expectativas – resultados: genera frustración</a:t>
                      </a:r>
                      <a:endParaRPr lang="es-E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919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400" dirty="0">
                          <a:latin typeface="Arial"/>
                          <a:ea typeface="Calibri"/>
                          <a:cs typeface="Times New Roman"/>
                        </a:rPr>
                        <a:t>Falta de transparencia y control en la ejecución / gestión de la inversión</a:t>
                      </a:r>
                      <a:endParaRPr lang="es-E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919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400" dirty="0">
                          <a:latin typeface="Arial"/>
                          <a:ea typeface="Calibri"/>
                          <a:cs typeface="Times New Roman"/>
                        </a:rPr>
                        <a:t>Resistencias corporativas: presiones grupos de interés</a:t>
                      </a:r>
                      <a:endParaRPr lang="es-E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76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400" dirty="0">
                          <a:latin typeface="Arial"/>
                          <a:ea typeface="Calibri"/>
                          <a:cs typeface="Times New Roman"/>
                        </a:rPr>
                        <a:t>Tecnocracia</a:t>
                      </a:r>
                      <a:endParaRPr lang="es-E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919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400" dirty="0">
                          <a:latin typeface="Arial"/>
                          <a:ea typeface="Calibri"/>
                          <a:cs typeface="Times New Roman"/>
                        </a:rPr>
                        <a:t>Ausencia de criterios objetivos de evaluación y seguimiento</a:t>
                      </a:r>
                      <a:endParaRPr lang="es-E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475656" y="260648"/>
            <a:ext cx="7668344" cy="6480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Rectángulo"/>
          <p:cNvSpPr/>
          <p:nvPr/>
        </p:nvSpPr>
        <p:spPr>
          <a:xfrm>
            <a:off x="0" y="260648"/>
            <a:ext cx="1403648" cy="64807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179512" y="980728"/>
          <a:ext cx="8712968" cy="5952480"/>
        </p:xfrm>
        <a:graphic>
          <a:graphicData uri="http://schemas.openxmlformats.org/drawingml/2006/table">
            <a:tbl>
              <a:tblPr/>
              <a:tblGrid>
                <a:gridCol w="8712968"/>
              </a:tblGrid>
              <a:tr h="3696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400" b="1">
                          <a:latin typeface="Arial"/>
                          <a:ea typeface="Calibri"/>
                          <a:cs typeface="Times New Roman"/>
                        </a:rPr>
                        <a:t>FORTALEZAS</a:t>
                      </a:r>
                      <a:endParaRPr lang="es-E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964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400">
                          <a:latin typeface="Arial"/>
                          <a:ea typeface="Calibri"/>
                          <a:cs typeface="Times New Roman"/>
                        </a:rPr>
                        <a:t>Corresponsabilidad</a:t>
                      </a:r>
                      <a:endParaRPr lang="es-E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928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400">
                          <a:latin typeface="Arial"/>
                          <a:ea typeface="Calibri"/>
                          <a:cs typeface="Times New Roman"/>
                        </a:rPr>
                        <a:t>Mayor legitimidad de las políticas públicas</a:t>
                      </a:r>
                      <a:endParaRPr lang="es-E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928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400">
                          <a:latin typeface="Arial"/>
                          <a:ea typeface="Calibri"/>
                          <a:cs typeface="Times New Roman"/>
                        </a:rPr>
                        <a:t>Mayor control, seguimiento y transparencia</a:t>
                      </a:r>
                      <a:endParaRPr lang="es-E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892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400">
                          <a:latin typeface="Arial"/>
                          <a:ea typeface="Calibri"/>
                          <a:cs typeface="Times New Roman"/>
                        </a:rPr>
                        <a:t>Auto estima de los/as ciudadanos/as que adquieren habilidades participativas / deliberativas</a:t>
                      </a:r>
                      <a:endParaRPr lang="es-E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928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400">
                          <a:latin typeface="Arial"/>
                          <a:ea typeface="Calibri"/>
                          <a:cs typeface="Times New Roman"/>
                        </a:rPr>
                        <a:t>Se adquiere conciencia de ciudadanía – ruptura del aislamiento</a:t>
                      </a:r>
                      <a:endParaRPr lang="es-E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964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400">
                          <a:latin typeface="Arial"/>
                          <a:ea typeface="Calibri"/>
                          <a:cs typeface="Times New Roman"/>
                        </a:rPr>
                        <a:t>Transferir los individual a lo colectivo</a:t>
                      </a:r>
                      <a:endParaRPr lang="es-E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964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400">
                          <a:latin typeface="Arial"/>
                          <a:ea typeface="Calibri"/>
                          <a:cs typeface="Times New Roman"/>
                        </a:rPr>
                        <a:t>Socialización del poder</a:t>
                      </a:r>
                      <a:endParaRPr lang="es-E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928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400" dirty="0">
                          <a:latin typeface="Arial"/>
                          <a:ea typeface="Calibri"/>
                          <a:cs typeface="Times New Roman"/>
                        </a:rPr>
                        <a:t>Conocimiento de la realidad social y del entramado institucional</a:t>
                      </a:r>
                      <a:endParaRPr lang="es-E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475656" y="260648"/>
            <a:ext cx="7668344" cy="6480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2 Rectángulo"/>
          <p:cNvSpPr/>
          <p:nvPr/>
        </p:nvSpPr>
        <p:spPr>
          <a:xfrm>
            <a:off x="0" y="260648"/>
            <a:ext cx="1403648" cy="64807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251520" y="1052738"/>
          <a:ext cx="8640959" cy="5821400"/>
        </p:xfrm>
        <a:graphic>
          <a:graphicData uri="http://schemas.openxmlformats.org/drawingml/2006/table">
            <a:tbl>
              <a:tblPr/>
              <a:tblGrid>
                <a:gridCol w="8640959"/>
              </a:tblGrid>
              <a:tr h="4209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800" b="1">
                          <a:latin typeface="Arial"/>
                          <a:ea typeface="Calibri"/>
                          <a:cs typeface="Times New Roman"/>
                        </a:rPr>
                        <a:t>DESAFIOS Y POTENCIALIDADES</a:t>
                      </a:r>
                      <a:endParaRPr lang="es-ES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29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800" dirty="0">
                          <a:latin typeface="Arial"/>
                          <a:ea typeface="Calibri"/>
                          <a:cs typeface="Times New Roman"/>
                        </a:rPr>
                        <a:t>Aprendizaje para la gente que participa. Capacidad estimativa – pedagogía ciudadana</a:t>
                      </a:r>
                      <a:endParaRPr lang="es-ES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096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800">
                          <a:latin typeface="Arial"/>
                          <a:ea typeface="Calibri"/>
                          <a:cs typeface="Times New Roman"/>
                        </a:rPr>
                        <a:t>Construir / compartir en común</a:t>
                      </a:r>
                      <a:endParaRPr lang="es-ES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096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800">
                          <a:latin typeface="Arial"/>
                          <a:ea typeface="Calibri"/>
                          <a:cs typeface="Times New Roman"/>
                        </a:rPr>
                        <a:t>Descubrir alternativas</a:t>
                      </a:r>
                      <a:endParaRPr lang="es-ES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096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800">
                          <a:latin typeface="Arial"/>
                          <a:ea typeface="Calibri"/>
                          <a:cs typeface="Times New Roman"/>
                        </a:rPr>
                        <a:t>Desarrollar la creación social</a:t>
                      </a:r>
                      <a:endParaRPr lang="es-ES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19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800">
                          <a:latin typeface="Arial"/>
                          <a:ea typeface="Calibri"/>
                          <a:cs typeface="Times New Roman"/>
                        </a:rPr>
                        <a:t>Satisfacer las necesidades más urgentes</a:t>
                      </a:r>
                      <a:endParaRPr lang="es-ES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096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800">
                          <a:latin typeface="Arial"/>
                          <a:ea typeface="Calibri"/>
                          <a:cs typeface="Times New Roman"/>
                        </a:rPr>
                        <a:t>Amplía deseos de participar</a:t>
                      </a:r>
                      <a:endParaRPr lang="es-ES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29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800" dirty="0">
                          <a:latin typeface="Arial"/>
                          <a:ea typeface="Calibri"/>
                          <a:cs typeface="Times New Roman"/>
                        </a:rPr>
                        <a:t>Acceso de las minorías a la toma de decisiones a través de los procesos participativos</a:t>
                      </a:r>
                      <a:endParaRPr lang="es-ES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b="1" dirty="0" smtClean="0"/>
              <a:t>Lecciones aprendidas </a:t>
            </a:r>
            <a:endParaRPr lang="es-E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b="1" dirty="0" smtClean="0"/>
              <a:t>Aspectos positivos y negativos de los presupuestos participativos</a:t>
            </a:r>
            <a:endParaRPr lang="es-E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">
        <p:push dir="u"/>
      </p:transition>
    </mc:Choice>
    <mc:Fallback>
      <p:transition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b="1" dirty="0" smtClean="0"/>
              <a:t>ASPECTOS POSITIVOS</a:t>
            </a:r>
            <a:endParaRPr lang="es-ES" dirty="0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Mayor transparencia</a:t>
            </a:r>
          </a:p>
          <a:p>
            <a:endParaRPr lang="es-ES" dirty="0" smtClean="0"/>
          </a:p>
          <a:p>
            <a:r>
              <a:rPr lang="es-MX" dirty="0" smtClean="0"/>
              <a:t>Eficacia en la gestión</a:t>
            </a:r>
          </a:p>
          <a:p>
            <a:endParaRPr lang="es-ES" dirty="0" smtClean="0"/>
          </a:p>
          <a:p>
            <a:r>
              <a:rPr lang="es-MX" dirty="0" smtClean="0"/>
              <a:t>Modernización del aparato administrativo</a:t>
            </a:r>
          </a:p>
          <a:p>
            <a:endParaRPr lang="es-ES" dirty="0" smtClean="0"/>
          </a:p>
          <a:p>
            <a:r>
              <a:rPr lang="es-MX" dirty="0" smtClean="0"/>
              <a:t>Incremento del sentido colectivo</a:t>
            </a: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ASPECTOS NEGATIVOS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997152"/>
          </a:xfrm>
        </p:spPr>
        <p:txBody>
          <a:bodyPr>
            <a:normAutofit lnSpcReduction="10000"/>
          </a:bodyPr>
          <a:lstStyle/>
          <a:p>
            <a:r>
              <a:rPr lang="es-MX" dirty="0" smtClean="0"/>
              <a:t>Dificultad para que se haga comprensible el proceso de elaboración del presupuesto</a:t>
            </a:r>
            <a:endParaRPr lang="es-ES" dirty="0" smtClean="0"/>
          </a:p>
          <a:p>
            <a:r>
              <a:rPr lang="es-MX" dirty="0" smtClean="0"/>
              <a:t>Las cifras de participación</a:t>
            </a:r>
            <a:endParaRPr lang="es-ES" dirty="0" smtClean="0"/>
          </a:p>
          <a:p>
            <a:r>
              <a:rPr lang="es-MX" dirty="0" smtClean="0"/>
              <a:t>Uno de los peligros del proceso es que se utilice como un espacio, más para la reivindicación que para la propuesta</a:t>
            </a:r>
            <a:endParaRPr lang="es-ES" dirty="0" smtClean="0"/>
          </a:p>
          <a:p>
            <a:r>
              <a:rPr lang="es-MX" dirty="0" smtClean="0"/>
              <a:t>Es necesario superar la dialéctica entre la participación directa de cualquier persona y la participación de las asociaciones y colectivos que reivindican un peso mayor en el proceso</a:t>
            </a:r>
            <a:endParaRPr lang="es-ES" dirty="0" smtClean="0"/>
          </a:p>
          <a:p>
            <a:r>
              <a:rPr lang="es-MX" dirty="0" smtClean="0"/>
              <a:t>Pérdida de la visión global de la ciudad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 smtClean="0"/>
              <a:t>Gracias 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5164154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Antecedentes 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S" dirty="0" smtClean="0"/>
              <a:t>Características de la Municipalidad </a:t>
            </a:r>
          </a:p>
          <a:p>
            <a:pPr marL="571500" indent="-571500">
              <a:buFont typeface="+mj-lt"/>
              <a:buAutoNum type="romanUcPeriod"/>
            </a:pPr>
            <a:r>
              <a:rPr lang="es-ES" dirty="0" smtClean="0"/>
              <a:t>2ª cuidad en importancia en Costa Rica</a:t>
            </a:r>
          </a:p>
          <a:p>
            <a:pPr marL="571500" indent="-571500">
              <a:buFont typeface="+mj-lt"/>
              <a:buAutoNum type="romanUcPeriod"/>
            </a:pPr>
            <a:r>
              <a:rPr lang="es-ES" dirty="0" smtClean="0"/>
              <a:t>Cuenta con el aeropuerto internacional </a:t>
            </a:r>
          </a:p>
          <a:p>
            <a:pPr marL="571500" indent="-571500">
              <a:buFont typeface="+mj-lt"/>
              <a:buAutoNum type="romanUcPeriod"/>
            </a:pPr>
            <a:r>
              <a:rPr lang="es-ES" dirty="0" smtClean="0"/>
              <a:t>Población de 254.886</a:t>
            </a:r>
          </a:p>
          <a:p>
            <a:pPr marL="571500" indent="-571500">
              <a:buFont typeface="+mj-lt"/>
              <a:buAutoNum type="romanUcPeriod"/>
            </a:pPr>
            <a:r>
              <a:rPr lang="es-ES" dirty="0" smtClean="0"/>
              <a:t>Tasa de alfabetismo 98.2</a:t>
            </a:r>
          </a:p>
          <a:p>
            <a:pPr marL="571500" indent="-571500">
              <a:buFont typeface="+mj-lt"/>
              <a:buAutoNum type="romanUcPeriod"/>
            </a:pPr>
            <a:endParaRPr lang="es-ES" dirty="0" smtClean="0"/>
          </a:p>
          <a:p>
            <a:r>
              <a:rPr lang="es-ES" dirty="0" smtClean="0"/>
              <a:t>1989 se pusieran en marcha las primeras iniciativas en la ciudad brasileña de Porto Alegre, para extenderse en América Latina y Europa </a:t>
            </a:r>
          </a:p>
          <a:p>
            <a:endParaRPr lang="es-ES" dirty="0" smtClean="0"/>
          </a:p>
          <a:p>
            <a:r>
              <a:rPr lang="es-ES" dirty="0" smtClean="0"/>
              <a:t>2004 se implementa en la Municipalidad de Alajuela</a:t>
            </a:r>
          </a:p>
          <a:p>
            <a:pPr marL="571500" indent="-571500">
              <a:buFont typeface="+mj-lt"/>
              <a:buAutoNum type="romanUcPeriod"/>
            </a:pPr>
            <a:endParaRPr lang="es-ES" dirty="0" smtClean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Objetivo general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S" dirty="0" smtClean="0"/>
              <a:t>Generar un puente entre el Gobierno Local, Municipalidad de Alajuela, y la Ciudadanía, constrúyete ciudadanía y democracia entre los ciudadanos permitiendo una mayor espacio para el desarrollo de los derechos, la posibilidad y responsabilidad designar recursos a las necesidades en sus distritos, pueblos, regiones o barrios.</a:t>
            </a:r>
          </a:p>
          <a:p>
            <a:endParaRPr lang="es-ES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Objetivos específicos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S" dirty="0" smtClean="0"/>
              <a:t>Mejorar la eficiencia en la asignación y ejecución de los recursos públicos </a:t>
            </a:r>
          </a:p>
          <a:p>
            <a:r>
              <a:rPr lang="es-ES" dirty="0" smtClean="0"/>
              <a:t>Reforzar la relación entre el Gobierno Local y la Sociedad</a:t>
            </a:r>
          </a:p>
          <a:p>
            <a:r>
              <a:rPr lang="es-ES" dirty="0" smtClean="0"/>
              <a:t>Comprometer a la Sociedad Civil</a:t>
            </a:r>
          </a:p>
          <a:p>
            <a:r>
              <a:rPr lang="es-ES" dirty="0" smtClean="0"/>
              <a:t>Fijar prioridades en la inversión pública</a:t>
            </a:r>
          </a:p>
          <a:p>
            <a:r>
              <a:rPr lang="es-ES" dirty="0" smtClean="0"/>
              <a:t>Reforzar el seguimiento, control, vigilancia presupuestario y fiscalización de la gestión</a:t>
            </a:r>
            <a:endParaRPr lang="es-ES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Datos importantes en la gestión </a:t>
            </a:r>
            <a:endParaRPr lang="es-E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b="1" dirty="0" smtClean="0"/>
              <a:t>Logros e impactos</a:t>
            </a:r>
            <a:endParaRPr lang="es-E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">
        <p:push dir="u"/>
      </p:transition>
    </mc:Choice>
    <mc:Fallback>
      <p:transition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Datos</a:t>
            </a:r>
            <a:endParaRPr lang="es-ES" dirty="0"/>
          </a:p>
        </p:txBody>
      </p:sp>
      <p:graphicFrame>
        <p:nvGraphicFramePr>
          <p:cNvPr id="9" name="8 Marcador de contenido"/>
          <p:cNvGraphicFramePr>
            <a:graphicFrameLocks noGrp="1"/>
          </p:cNvGraphicFramePr>
          <p:nvPr>
            <p:ph sz="quarter" idx="2"/>
          </p:nvPr>
        </p:nvGraphicFramePr>
        <p:xfrm>
          <a:off x="395537" y="2564904"/>
          <a:ext cx="8280920" cy="3672408"/>
        </p:xfrm>
        <a:graphic>
          <a:graphicData uri="http://schemas.openxmlformats.org/drawingml/2006/table">
            <a:tbl>
              <a:tblPr/>
              <a:tblGrid>
                <a:gridCol w="1080119"/>
                <a:gridCol w="2735772"/>
                <a:gridCol w="1649167"/>
                <a:gridCol w="1407931"/>
                <a:gridCol w="1407931"/>
              </a:tblGrid>
              <a:tr h="612068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año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presupuesto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cantidad proyectos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ejecutados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% de ejecucion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2068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897,541,188,52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2068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2,426,826,878,65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2068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2,580,929,206,34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2068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3,031,102,088,66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177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2068"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2,464,335,299,43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6 Marcador de texto"/>
          <p:cNvSpPr>
            <a:spLocks noGrp="1"/>
          </p:cNvSpPr>
          <p:nvPr>
            <p:ph type="body" sz="quarter" idx="3"/>
          </p:nvPr>
        </p:nvSpPr>
        <p:spPr>
          <a:xfrm>
            <a:off x="971600" y="1700808"/>
            <a:ext cx="3886200" cy="640080"/>
          </a:xfrm>
        </p:spPr>
        <p:txBody>
          <a:bodyPr>
            <a:normAutofit/>
          </a:bodyPr>
          <a:lstStyle/>
          <a:p>
            <a:r>
              <a:rPr lang="es-ES" sz="3200" dirty="0" smtClean="0"/>
              <a:t>Información general </a:t>
            </a:r>
            <a:endParaRPr lang="es-ES" sz="32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Datos </a:t>
            </a:r>
            <a:endParaRPr lang="es-ES" dirty="0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1"/>
          </p:nvPr>
        </p:nvSpPr>
        <p:spPr>
          <a:xfrm>
            <a:off x="2555776" y="1844824"/>
            <a:ext cx="3886200" cy="640080"/>
          </a:xfrm>
        </p:spPr>
        <p:txBody>
          <a:bodyPr/>
          <a:lstStyle/>
          <a:p>
            <a:r>
              <a:rPr lang="es-ES" dirty="0" smtClean="0"/>
              <a:t>Cantidad de proyectos ejecutados</a:t>
            </a:r>
            <a:endParaRPr lang="es-ES" dirty="0"/>
          </a:p>
        </p:txBody>
      </p:sp>
      <p:graphicFrame>
        <p:nvGraphicFramePr>
          <p:cNvPr id="7" name="6 Gráfico"/>
          <p:cNvGraphicFramePr/>
          <p:nvPr/>
        </p:nvGraphicFramePr>
        <p:xfrm>
          <a:off x="467544" y="2708920"/>
          <a:ext cx="8352928" cy="3816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Datos </a:t>
            </a:r>
            <a:endParaRPr lang="es-ES" dirty="0"/>
          </a:p>
        </p:txBody>
      </p:sp>
      <p:sp>
        <p:nvSpPr>
          <p:cNvPr id="6" name="5 Marcador de texto"/>
          <p:cNvSpPr>
            <a:spLocks noGrp="1"/>
          </p:cNvSpPr>
          <p:nvPr>
            <p:ph type="body" sz="quarter" idx="3"/>
          </p:nvPr>
        </p:nvSpPr>
        <p:spPr>
          <a:xfrm>
            <a:off x="1835696" y="1772816"/>
            <a:ext cx="3886200" cy="640080"/>
          </a:xfrm>
        </p:spPr>
        <p:txBody>
          <a:bodyPr/>
          <a:lstStyle/>
          <a:p>
            <a:r>
              <a:rPr lang="es-ES" dirty="0" smtClean="0"/>
              <a:t>Presupuesto designado</a:t>
            </a:r>
            <a:endParaRPr lang="es-ES" dirty="0"/>
          </a:p>
        </p:txBody>
      </p:sp>
      <p:graphicFrame>
        <p:nvGraphicFramePr>
          <p:cNvPr id="7" name="13 Gráfico"/>
          <p:cNvGraphicFramePr/>
          <p:nvPr/>
        </p:nvGraphicFramePr>
        <p:xfrm>
          <a:off x="611560" y="2852936"/>
          <a:ext cx="8136904" cy="3744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b="1" dirty="0" smtClean="0"/>
              <a:t>Síntesis de los límites, riesgos, desafíos y potencialidades de los presupuestos participativos</a:t>
            </a:r>
            <a:endParaRPr lang="es-ES" dirty="0" smtClean="0"/>
          </a:p>
          <a:p>
            <a:endParaRPr lang="es-ES" dirty="0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/>
              <a:t>Lecciones aprendidas </a:t>
            </a:r>
            <a:endParaRPr lang="es-E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">
        <p:push dir="u"/>
      </p:transition>
    </mc:Choice>
    <mc:Fallback>
      <p:transition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rmedi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Intermedio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Intermedio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61</TotalTime>
  <Words>562</Words>
  <Application>Microsoft Office PowerPoint</Application>
  <PresentationFormat>Presentación en pantalla (4:3)</PresentationFormat>
  <Paragraphs>112</Paragraphs>
  <Slides>17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18" baseType="lpstr">
      <vt:lpstr>Intermedio</vt:lpstr>
      <vt:lpstr>Presupuestación Pública Participativa,  una manera de construir Ciudadanía y Democracia</vt:lpstr>
      <vt:lpstr>Antecedentes </vt:lpstr>
      <vt:lpstr>Objetivo general</vt:lpstr>
      <vt:lpstr>Objetivos específicos</vt:lpstr>
      <vt:lpstr>Logros e impactos</vt:lpstr>
      <vt:lpstr>Datos</vt:lpstr>
      <vt:lpstr>Datos </vt:lpstr>
      <vt:lpstr>Datos </vt:lpstr>
      <vt:lpstr>Lecciones aprendidas </vt:lpstr>
      <vt:lpstr>Presentación de PowerPoint</vt:lpstr>
      <vt:lpstr>Presentación de PowerPoint</vt:lpstr>
      <vt:lpstr>Presentación de PowerPoint</vt:lpstr>
      <vt:lpstr>Presentación de PowerPoint</vt:lpstr>
      <vt:lpstr>Lecciones aprendidas </vt:lpstr>
      <vt:lpstr>ASPECTOS POSITIVOS</vt:lpstr>
      <vt:lpstr>ASPECTOS NEGATIVOS</vt:lpstr>
      <vt:lpstr>Gracias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Presupuestación Pública Participativa,  una manera de construir Ciudadanía y Democracia</dc:title>
  <dc:creator>jose.madrigal</dc:creator>
  <cp:lastModifiedBy>user</cp:lastModifiedBy>
  <cp:revision>8</cp:revision>
  <dcterms:created xsi:type="dcterms:W3CDTF">2015-06-09T15:15:35Z</dcterms:created>
  <dcterms:modified xsi:type="dcterms:W3CDTF">2015-06-10T14:44:51Z</dcterms:modified>
</cp:coreProperties>
</file>